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4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Siâp</a:t>
            </a:r>
            <a:r>
              <a:rPr lang="en-GB" sz="4400" dirty="0" smtClean="0">
                <a:latin typeface="Berlin Sans FB" pitchFamily="34" charset="0"/>
              </a:rPr>
              <a:t> a </a:t>
            </a:r>
            <a:r>
              <a:rPr lang="en-GB" sz="4400" dirty="0" err="1" smtClean="0">
                <a:latin typeface="Berlin Sans FB" pitchFamily="34" charset="0"/>
              </a:rPr>
              <a:t>Mesur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000100" y="785794"/>
            <a:ext cx="75009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I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greu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het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barti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mae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peiriant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torri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sector o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gylch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ac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yna’n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plygu’r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sector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greu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côn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.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Os 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76˚yw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ongl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y sector a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chylchedd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sylfaen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côn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yw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55cm,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yna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darganfyddwch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ddiamedr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cylch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.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Rhowch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eich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ateb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gywir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i’r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 mm </a:t>
            </a:r>
            <a:r>
              <a:rPr lang="en-GB" sz="2000" dirty="0" err="1" smtClean="0">
                <a:solidFill>
                  <a:srgbClr val="000000"/>
                </a:solidFill>
                <a:latin typeface="Berlin Sans FB" pitchFamily="34" charset="0"/>
              </a:rPr>
              <a:t>agosaf</a:t>
            </a: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. </a:t>
            </a:r>
            <a:endParaRPr lang="en-GB" sz="32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651389"/>
            <a:chOff x="971600" y="3717032"/>
            <a:chExt cx="7200287" cy="264963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6624736" cy="2552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Lluniwch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ddiagram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a’i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labelu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gan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ddefnyddio’r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wybodaeth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sydd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cwestiwn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Cylchedd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sylfaen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con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yw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hyd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yr arc.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Sut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mae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hy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n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ein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helpu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diamedr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cylch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?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7664" y="4076184"/>
            <a:ext cx="7415215" cy="2357454"/>
            <a:chOff x="1769044" y="-97864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769044" y="-97864"/>
              <a:ext cx="7201523" cy="2356642"/>
              <a:chOff x="1913060" y="-97864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913060" y="-97864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700231" y="259203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265346" y="809576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387458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3504" y="2214554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Mae </a:t>
            </a:r>
            <a:r>
              <a:rPr lang="en-GB" dirty="0" err="1" smtClean="0">
                <a:latin typeface="Berlin Sans FB" pitchFamily="34" charset="0"/>
              </a:rPr>
              <a:t>cylchedd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sylfaen</a:t>
            </a:r>
            <a:r>
              <a:rPr lang="en-GB" dirty="0" smtClean="0">
                <a:latin typeface="Berlin Sans FB" pitchFamily="34" charset="0"/>
              </a:rPr>
              <a:t> y </a:t>
            </a:r>
            <a:r>
              <a:rPr lang="en-GB" dirty="0" err="1" smtClean="0">
                <a:latin typeface="Berlin Sans FB" pitchFamily="34" charset="0"/>
              </a:rPr>
              <a:t>côn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yn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cael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ei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alw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fel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hyd</a:t>
            </a:r>
            <a:r>
              <a:rPr lang="en-GB" dirty="0" smtClean="0">
                <a:latin typeface="Berlin Sans FB" pitchFamily="34" charset="0"/>
              </a:rPr>
              <a:t> yr arc. </a:t>
            </a:r>
          </a:p>
          <a:p>
            <a:r>
              <a:rPr lang="en-GB" dirty="0" smtClean="0">
                <a:latin typeface="Berlin Sans FB" pitchFamily="34" charset="0"/>
              </a:rPr>
              <a:t>	</a:t>
            </a:r>
          </a:p>
          <a:p>
            <a:endParaRPr lang="en-GB" dirty="0">
              <a:latin typeface="Berlin Sans FB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57818" y="3071810"/>
          <a:ext cx="1357312" cy="768350"/>
        </p:xfrm>
        <a:graphic>
          <a:graphicData uri="http://schemas.openxmlformats.org/presentationml/2006/ole">
            <p:oleObj spid="_x0000_s1029" name="Equation" r:id="rId4" imgW="749160" imgH="4316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500694" y="5786454"/>
          <a:ext cx="1281113" cy="312738"/>
        </p:xfrm>
        <a:graphic>
          <a:graphicData uri="http://schemas.openxmlformats.org/presentationml/2006/ole">
            <p:oleObj spid="_x0000_s1032" name="Equation" r:id="rId5" imgW="736560" imgH="177480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5214942" y="3929066"/>
          <a:ext cx="1541462" cy="768350"/>
        </p:xfrm>
        <a:graphic>
          <a:graphicData uri="http://schemas.openxmlformats.org/presentationml/2006/ole">
            <p:oleObj spid="_x0000_s1039" name="Equation" r:id="rId6" imgW="850680" imgH="431640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5286380" y="4786322"/>
          <a:ext cx="1655763" cy="768350"/>
        </p:xfrm>
        <a:graphic>
          <a:graphicData uri="http://schemas.openxmlformats.org/presentationml/2006/ole">
            <p:oleObj spid="_x0000_s1040" name="Equation" r:id="rId7" imgW="914400" imgH="431640" progId="Equation.3">
              <p:embed/>
            </p:oleObj>
          </a:graphicData>
        </a:graphic>
      </p:graphicFrame>
      <p:sp>
        <p:nvSpPr>
          <p:cNvPr id="36" name="Pie 35"/>
          <p:cNvSpPr/>
          <p:nvPr/>
        </p:nvSpPr>
        <p:spPr>
          <a:xfrm>
            <a:off x="1142976" y="2285992"/>
            <a:ext cx="2214578" cy="2071702"/>
          </a:xfrm>
          <a:prstGeom prst="pie">
            <a:avLst>
              <a:gd name="adj1" fmla="val 20634420"/>
              <a:gd name="adj2" fmla="val 1620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2789928">
            <a:off x="1243511" y="2080056"/>
            <a:ext cx="2214578" cy="2071702"/>
          </a:xfrm>
          <a:prstGeom prst="pie">
            <a:avLst>
              <a:gd name="adj1" fmla="val 3954190"/>
              <a:gd name="adj2" fmla="val 788229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28926" y="20002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55cm</a:t>
            </a:r>
            <a:endParaRPr lang="en-GB" dirty="0">
              <a:latin typeface="Berlin Sans FB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2285984" y="3071810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57422" y="27146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76°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71736" y="31432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r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43768" y="3643314"/>
            <a:ext cx="92869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* d = 2r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43768" y="4786322"/>
            <a:ext cx="171451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* </a:t>
            </a:r>
            <a:r>
              <a:rPr lang="en-GB" dirty="0" err="1" smtClean="0">
                <a:latin typeface="Berlin Sans FB" pitchFamily="34" charset="0"/>
              </a:rPr>
              <a:t>Aildrefnnu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i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wneud</a:t>
            </a:r>
            <a:r>
              <a:rPr lang="en-GB" dirty="0" smtClean="0">
                <a:latin typeface="Berlin Sans FB" pitchFamily="34" charset="0"/>
              </a:rPr>
              <a:t> d </a:t>
            </a:r>
            <a:r>
              <a:rPr lang="en-GB" dirty="0" err="1" smtClean="0">
                <a:latin typeface="Berlin Sans FB" pitchFamily="34" charset="0"/>
              </a:rPr>
              <a:t>yn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destun</a:t>
            </a:r>
            <a:r>
              <a:rPr lang="en-GB" dirty="0" smtClean="0">
                <a:latin typeface="Berlin Sans FB" pitchFamily="34" charset="0"/>
              </a:rPr>
              <a:t> y </a:t>
            </a:r>
            <a:r>
              <a:rPr lang="en-GB" dirty="0" err="1" smtClean="0">
                <a:latin typeface="Berlin Sans FB" pitchFamily="34" charset="0"/>
              </a:rPr>
              <a:t>fformiwla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293</TotalTime>
  <Words>92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Concourse</vt:lpstr>
      <vt:lpstr>Equation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WilliD</cp:lastModifiedBy>
  <cp:revision>36</cp:revision>
  <dcterms:created xsi:type="dcterms:W3CDTF">2011-02-03T11:08:00Z</dcterms:created>
  <dcterms:modified xsi:type="dcterms:W3CDTF">2011-09-04T10:11:30Z</dcterms:modified>
</cp:coreProperties>
</file>